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0" r:id="rId2"/>
    <p:sldId id="256" r:id="rId3"/>
    <p:sldId id="259" r:id="rId4"/>
    <p:sldId id="261" r:id="rId5"/>
    <p:sldId id="265" r:id="rId6"/>
    <p:sldId id="263" r:id="rId7"/>
    <p:sldId id="266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0" autoAdjust="0"/>
    <p:restoredTop sz="94707" autoAdjust="0"/>
  </p:normalViewPr>
  <p:slideViewPr>
    <p:cSldViewPr>
      <p:cViewPr>
        <p:scale>
          <a:sx n="80" d="100"/>
          <a:sy n="80" d="100"/>
        </p:scale>
        <p:origin x="-12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AF1E-1E30-4F44-B2F5-1612C8B53FA8}" type="datetimeFigureOut">
              <a:rPr lang="en-US" smtClean="0"/>
              <a:pPr/>
              <a:t>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totalofficesupplies.co.uk/catalog/images/460279.jpg"/>
          <p:cNvPicPr>
            <a:picLocks noChangeAspect="1" noChangeArrowheads="1"/>
          </p:cNvPicPr>
          <p:nvPr/>
        </p:nvPicPr>
        <p:blipFill>
          <a:blip r:embed="rId2" cstate="print"/>
          <a:srcRect l="17500" r="19999"/>
          <a:stretch>
            <a:fillRect/>
          </a:stretch>
        </p:blipFill>
        <p:spPr bwMode="auto">
          <a:xfrm>
            <a:off x="714348" y="428604"/>
            <a:ext cx="1785950" cy="2857500"/>
          </a:xfrm>
          <a:prstGeom prst="rect">
            <a:avLst/>
          </a:prstGeom>
          <a:noFill/>
        </p:spPr>
      </p:pic>
      <p:pic>
        <p:nvPicPr>
          <p:cNvPr id="4100" name="Picture 4" descr="http://www.laoffice.co.uk/pd/pics/028740.jpg"/>
          <p:cNvPicPr>
            <a:picLocks noChangeAspect="1" noChangeArrowheads="1"/>
          </p:cNvPicPr>
          <p:nvPr/>
        </p:nvPicPr>
        <p:blipFill>
          <a:blip r:embed="rId3" cstate="print"/>
          <a:srcRect l="20000" r="19999"/>
          <a:stretch>
            <a:fillRect/>
          </a:stretch>
        </p:blipFill>
        <p:spPr bwMode="auto">
          <a:xfrm>
            <a:off x="2928926" y="500042"/>
            <a:ext cx="1714512" cy="2857500"/>
          </a:xfrm>
          <a:prstGeom prst="rect">
            <a:avLst/>
          </a:prstGeom>
          <a:noFill/>
        </p:spPr>
      </p:pic>
      <p:pic>
        <p:nvPicPr>
          <p:cNvPr id="4102" name="Picture 6" descr="http://www.euroffice.co.uk/_image/item/_large/368316_0.jpg"/>
          <p:cNvPicPr>
            <a:picLocks noChangeAspect="1" noChangeArrowheads="1"/>
          </p:cNvPicPr>
          <p:nvPr/>
        </p:nvPicPr>
        <p:blipFill>
          <a:blip r:embed="rId4" cstate="print"/>
          <a:srcRect l="18000" r="21999"/>
          <a:stretch>
            <a:fillRect/>
          </a:stretch>
        </p:blipFill>
        <p:spPr bwMode="auto">
          <a:xfrm>
            <a:off x="4929190" y="571480"/>
            <a:ext cx="1428760" cy="2381250"/>
          </a:xfrm>
          <a:prstGeom prst="rect">
            <a:avLst/>
          </a:prstGeom>
          <a:noFill/>
        </p:spPr>
      </p:pic>
      <p:pic>
        <p:nvPicPr>
          <p:cNvPr id="4104" name="Picture 8" descr="http://www.thebusinessopportunist.com/tim/Account%20Holders/images/fizzy%20drink%20can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714752"/>
            <a:ext cx="3429024" cy="2522626"/>
          </a:xfrm>
          <a:prstGeom prst="rect">
            <a:avLst/>
          </a:prstGeom>
          <a:noFill/>
        </p:spPr>
      </p:pic>
      <p:pic>
        <p:nvPicPr>
          <p:cNvPr id="4106" name="Picture 10" descr="http://louisa123.files.wordpress.com/2007/10/redbull.jpg"/>
          <p:cNvPicPr>
            <a:picLocks noChangeAspect="1" noChangeArrowheads="1"/>
          </p:cNvPicPr>
          <p:nvPr/>
        </p:nvPicPr>
        <p:blipFill>
          <a:blip r:embed="rId6" cstate="print"/>
          <a:srcRect l="24444" r="26667"/>
          <a:stretch>
            <a:fillRect/>
          </a:stretch>
        </p:blipFill>
        <p:spPr bwMode="auto">
          <a:xfrm>
            <a:off x="6715140" y="428604"/>
            <a:ext cx="1571636" cy="321471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29190" y="3929066"/>
            <a:ext cx="3857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latin typeface="Cambria" pitchFamily="18" charset="0"/>
              </a:rPr>
              <a:t>Drinks </a:t>
            </a:r>
            <a:r>
              <a:rPr lang="en-GB" sz="4400" dirty="0" smtClean="0">
                <a:latin typeface="Cambria" pitchFamily="18" charset="0"/>
              </a:rPr>
              <a:t>Upper – Lower Bounds</a:t>
            </a:r>
            <a:endParaRPr lang="en-US" sz="7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2" cstate="print"/>
          <a:srcRect l="25805" r="27745"/>
          <a:stretch>
            <a:fillRect/>
          </a:stretch>
        </p:blipFill>
        <p:spPr bwMode="auto">
          <a:xfrm>
            <a:off x="1714480" y="1928802"/>
            <a:ext cx="1551929" cy="2500330"/>
          </a:xfrm>
          <a:prstGeom prst="rect">
            <a:avLst/>
          </a:prstGeom>
          <a:noFill/>
        </p:spPr>
      </p:pic>
      <p:pic>
        <p:nvPicPr>
          <p:cNvPr id="1032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3" cstate="print"/>
          <a:srcRect l="26409" r="26056"/>
          <a:stretch>
            <a:fillRect/>
          </a:stretch>
        </p:blipFill>
        <p:spPr bwMode="auto">
          <a:xfrm>
            <a:off x="6143636" y="428604"/>
            <a:ext cx="1221598" cy="271464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28596" y="4286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 smtClean="0"/>
              <a:t>Conventional Can</a:t>
            </a:r>
          </a:p>
          <a:p>
            <a:pPr algn="ctr"/>
            <a:r>
              <a:rPr lang="en-US" sz="2800" dirty="0" smtClean="0"/>
              <a:t>It has a body diameter of 63mm, a height of </a:t>
            </a:r>
            <a:r>
              <a:rPr lang="en-US" sz="2800" dirty="0" smtClean="0"/>
              <a:t>115mm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572000" y="3571876"/>
            <a:ext cx="43577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New Sleek Can</a:t>
            </a:r>
          </a:p>
          <a:p>
            <a:pPr algn="ctr"/>
            <a:r>
              <a:rPr lang="en-US" sz="2800" dirty="0" smtClean="0"/>
              <a:t>It has a </a:t>
            </a:r>
            <a:r>
              <a:rPr lang="en-US" sz="2800" dirty="0" smtClean="0"/>
              <a:t>body </a:t>
            </a:r>
            <a:r>
              <a:rPr lang="en-US" sz="2800" dirty="0" smtClean="0"/>
              <a:t>diameter of </a:t>
            </a:r>
            <a:r>
              <a:rPr lang="en-US" sz="2800" dirty="0" smtClean="0"/>
              <a:t>5.6cm</a:t>
            </a:r>
            <a:r>
              <a:rPr lang="en-US" sz="2800" dirty="0" smtClean="0"/>
              <a:t>, a </a:t>
            </a:r>
            <a:r>
              <a:rPr lang="en-US" sz="2800" dirty="0" smtClean="0"/>
              <a:t>height </a:t>
            </a:r>
            <a:r>
              <a:rPr lang="en-US" sz="2800" dirty="0" smtClean="0"/>
              <a:t>of 145mm.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714348" y="5072074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Both cans hold a volume of 330ml of cola. </a:t>
            </a:r>
          </a:p>
          <a:p>
            <a:pPr algn="ctr"/>
            <a:r>
              <a:rPr lang="en-US" sz="2800" dirty="0" smtClean="0"/>
              <a:t>We shall ignore the tapering towards the ends.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2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pic>
        <p:nvPicPr>
          <p:cNvPr id="1032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3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upper and lower bounds for the capacity of </a:t>
            </a:r>
            <a:r>
              <a:rPr lang="en-US" sz="2800" dirty="0" smtClean="0"/>
              <a:t>each can to 1dp?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 startAt="2"/>
            </a:pPr>
            <a:r>
              <a:rPr lang="en-GB" sz="2800" dirty="0" smtClean="0"/>
              <a:t>What is the upper and lower bound for the surface area of </a:t>
            </a:r>
            <a:r>
              <a:rPr lang="en-GB" sz="2800" dirty="0" smtClean="0"/>
              <a:t>each can to 1dp?</a:t>
            </a:r>
            <a:endParaRPr lang="en-GB" sz="2800" dirty="0" smtClean="0"/>
          </a:p>
          <a:p>
            <a:pPr marL="514350" indent="-514350">
              <a:buFont typeface="+mj-lt"/>
              <a:buAutoNum type="arabicPeriod" startAt="2"/>
            </a:pPr>
            <a:endParaRPr lang="en-GB" sz="2800" dirty="0"/>
          </a:p>
          <a:p>
            <a:pPr marL="514350" indent="-514350">
              <a:buFont typeface="+mj-lt"/>
              <a:buAutoNum type="arabicPeriod" startAt="2"/>
            </a:pPr>
            <a:r>
              <a:rPr lang="en-GB" sz="2800" dirty="0" smtClean="0"/>
              <a:t>What are the upper and lower bounds for the percentage of </a:t>
            </a:r>
            <a:r>
              <a:rPr lang="en-GB" sz="2800" dirty="0" smtClean="0"/>
              <a:t>the original can </a:t>
            </a:r>
            <a:r>
              <a:rPr lang="en-GB" sz="2800" dirty="0" smtClean="0"/>
              <a:t>which is empty if the contents are marked as 330ml</a:t>
            </a:r>
            <a:r>
              <a:rPr lang="en-GB" sz="2800" dirty="0" smtClean="0"/>
              <a:t>?</a:t>
            </a:r>
          </a:p>
          <a:p>
            <a:pPr marL="514350" indent="-514350">
              <a:buFont typeface="+mj-lt"/>
              <a:buAutoNum type="arabicPeriod" startAt="2"/>
            </a:pPr>
            <a:endParaRPr lang="en-GB" sz="28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GB" sz="2800" dirty="0" smtClean="0"/>
              <a:t>What is the maximum number of each type of can which can be made from 10.63m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of aluminium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</a:t>
            </a:r>
            <a:r>
              <a:rPr lang="en-US" dirty="0" smtClean="0"/>
              <a:t>115mm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2330" y="6215082"/>
            <a:ext cx="1798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5.6cm</a:t>
            </a:r>
          </a:p>
          <a:p>
            <a:r>
              <a:rPr lang="en-US" dirty="0" smtClean="0"/>
              <a:t>height </a:t>
            </a:r>
            <a:r>
              <a:rPr lang="en-US" dirty="0" smtClean="0"/>
              <a:t>of 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3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 smtClean="0"/>
              <a:t>1a	What </a:t>
            </a:r>
            <a:r>
              <a:rPr lang="en-US" sz="2800" dirty="0" smtClean="0"/>
              <a:t>are the upper and lower bounds for the capacity of the conventional can in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to 1dp?</a:t>
            </a:r>
          </a:p>
          <a:p>
            <a:pPr marL="514350" indent="-514350"/>
            <a:endParaRPr lang="en-US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394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</a:t>
            </a:r>
            <a:r>
              <a:rPr lang="en-US" dirty="0" smtClean="0"/>
              <a:t>63mm</a:t>
            </a:r>
            <a:endParaRPr lang="en-US" dirty="0" smtClean="0"/>
          </a:p>
          <a:p>
            <a:r>
              <a:rPr lang="en-US" dirty="0" smtClean="0"/>
              <a:t>height of </a:t>
            </a:r>
            <a:r>
              <a:rPr lang="en-US" dirty="0" smtClean="0"/>
              <a:t>115mm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6588" y="2500313"/>
          <a:ext cx="6305550" cy="3357562"/>
        </p:xfrm>
        <a:graphic>
          <a:graphicData uri="http://schemas.openxmlformats.org/presentationml/2006/ole">
            <p:oleObj spid="_x0000_s1026" name="Equation" r:id="rId4" imgW="176508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5720" y="642918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 smtClean="0"/>
              <a:t>1b	What </a:t>
            </a:r>
            <a:r>
              <a:rPr lang="en-US" sz="2800" dirty="0" smtClean="0"/>
              <a:t>are the upper and lower bounds for the capacity of the </a:t>
            </a:r>
            <a:r>
              <a:rPr lang="en-US" sz="2800" dirty="0" smtClean="0"/>
              <a:t>sleek </a:t>
            </a:r>
            <a:r>
              <a:rPr lang="en-US" sz="2800" dirty="0" smtClean="0"/>
              <a:t>can in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to 1dp?</a:t>
            </a:r>
          </a:p>
          <a:p>
            <a:pPr marL="514350" indent="-514350"/>
            <a:endParaRPr lang="en-US" sz="1200" dirty="0" smtClean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36588" y="2500313"/>
          <a:ext cx="6305550" cy="3357562"/>
        </p:xfrm>
        <a:graphic>
          <a:graphicData uri="http://schemas.openxmlformats.org/presentationml/2006/ole">
            <p:oleObj spid="_x0000_s20482" name="Equation" r:id="rId3" imgW="1765080" imgH="939600" progId="Equation.3">
              <p:embed/>
            </p:oleObj>
          </a:graphicData>
        </a:graphic>
      </p:graphicFrame>
      <p:pic>
        <p:nvPicPr>
          <p:cNvPr id="7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4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7072330" y="6215082"/>
            <a:ext cx="1798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5.6cm</a:t>
            </a:r>
          </a:p>
          <a:p>
            <a:r>
              <a:rPr lang="en-US" dirty="0" smtClean="0"/>
              <a:t>height </a:t>
            </a:r>
            <a:r>
              <a:rPr lang="en-US" dirty="0" smtClean="0"/>
              <a:t>of 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3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GB" sz="2800" dirty="0" smtClean="0"/>
              <a:t>2a	What </a:t>
            </a:r>
            <a:r>
              <a:rPr lang="en-GB" sz="2800" dirty="0" smtClean="0"/>
              <a:t>is the upper and lower bound for the surface area of the original can in cm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to </a:t>
            </a:r>
            <a:r>
              <a:rPr lang="en-GB" sz="2800" dirty="0" smtClean="0"/>
              <a:t>1dp</a:t>
            </a:r>
            <a:r>
              <a:rPr lang="en-GB" sz="2800" dirty="0" smtClean="0"/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</a:t>
            </a:r>
            <a:r>
              <a:rPr lang="en-US" dirty="0" smtClean="0"/>
              <a:t>115mm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22325" y="2357438"/>
          <a:ext cx="5838825" cy="2828925"/>
        </p:xfrm>
        <a:graphic>
          <a:graphicData uri="http://schemas.openxmlformats.org/presentationml/2006/ole">
            <p:oleObj spid="_x0000_s3074" name="Equation" r:id="rId4" imgW="2463480" imgH="1193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GB" sz="2800" dirty="0" smtClean="0"/>
              <a:t>2b	What </a:t>
            </a:r>
            <a:r>
              <a:rPr lang="en-GB" sz="2800" dirty="0" smtClean="0"/>
              <a:t>is the upper and lower bound for the surface area of the original can in cm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to </a:t>
            </a:r>
            <a:r>
              <a:rPr lang="en-GB" sz="2800" dirty="0" smtClean="0"/>
              <a:t>1dp</a:t>
            </a:r>
            <a:r>
              <a:rPr lang="en-GB" sz="2800" dirty="0" smtClean="0"/>
              <a:t>?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836613" y="2357438"/>
          <a:ext cx="5808662" cy="2828925"/>
        </p:xfrm>
        <a:graphic>
          <a:graphicData uri="http://schemas.openxmlformats.org/presentationml/2006/ole">
            <p:oleObj spid="_x0000_s21507" name="Equation" r:id="rId3" imgW="2450880" imgH="1193760" progId="Equation.3">
              <p:embed/>
            </p:oleObj>
          </a:graphicData>
        </a:graphic>
      </p:graphicFrame>
      <p:pic>
        <p:nvPicPr>
          <p:cNvPr id="9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4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7072330" y="6215082"/>
            <a:ext cx="1798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5.6cm</a:t>
            </a:r>
          </a:p>
          <a:p>
            <a:r>
              <a:rPr lang="en-US" dirty="0" smtClean="0"/>
              <a:t>height </a:t>
            </a:r>
            <a:r>
              <a:rPr lang="en-US" dirty="0" smtClean="0"/>
              <a:t>of 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GB" sz="2800" dirty="0" smtClean="0"/>
              <a:t>3	What </a:t>
            </a:r>
            <a:r>
              <a:rPr lang="en-GB" sz="2800" dirty="0" smtClean="0"/>
              <a:t>are the upper and lower bounds for the percentage of the original can which is empty to </a:t>
            </a:r>
            <a:r>
              <a:rPr lang="en-GB" sz="2800" dirty="0" smtClean="0"/>
              <a:t>1dp</a:t>
            </a:r>
            <a:r>
              <a:rPr lang="en-GB" sz="2800" dirty="0" smtClean="0"/>
              <a:t>?</a:t>
            </a:r>
            <a:endParaRPr lang="en-US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69925" y="2286000"/>
          <a:ext cx="6186488" cy="3000375"/>
        </p:xfrm>
        <a:graphic>
          <a:graphicData uri="http://schemas.openxmlformats.org/presentationml/2006/ole">
            <p:oleObj spid="_x0000_s4099" name="Equation" r:id="rId3" imgW="1676160" imgH="812520" progId="Equation.3">
              <p:embed/>
            </p:oleObj>
          </a:graphicData>
        </a:graphic>
      </p:graphicFrame>
      <p:pic>
        <p:nvPicPr>
          <p:cNvPr id="7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4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000892" y="2714620"/>
            <a:ext cx="19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</a:t>
            </a:r>
            <a:r>
              <a:rPr lang="en-US" dirty="0" smtClean="0"/>
              <a:t>5.6cm</a:t>
            </a:r>
            <a:endParaRPr lang="en-US" dirty="0" smtClean="0"/>
          </a:p>
          <a:p>
            <a:r>
              <a:rPr lang="en-US" dirty="0" smtClean="0"/>
              <a:t>height of </a:t>
            </a:r>
            <a:r>
              <a:rPr lang="en-US" dirty="0" smtClean="0"/>
              <a:t>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GB" sz="2800" dirty="0" smtClean="0"/>
              <a:t>4</a:t>
            </a:r>
            <a:r>
              <a:rPr lang="en-GB" sz="2800" dirty="0" smtClean="0"/>
              <a:t>	What is the maximum number of </a:t>
            </a:r>
            <a:r>
              <a:rPr lang="en-GB" sz="2800" dirty="0" smtClean="0"/>
              <a:t>each type of can </a:t>
            </a:r>
            <a:r>
              <a:rPr lang="en-GB" sz="2800" dirty="0" smtClean="0"/>
              <a:t>which can be made from 10.63m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of </a:t>
            </a:r>
            <a:r>
              <a:rPr lang="en-GB" sz="2800" dirty="0" smtClean="0"/>
              <a:t>aluminium</a:t>
            </a:r>
            <a:endParaRPr lang="en-US" sz="28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15950" y="2276475"/>
          <a:ext cx="4406900" cy="3000375"/>
        </p:xfrm>
        <a:graphic>
          <a:graphicData uri="http://schemas.openxmlformats.org/presentationml/2006/ole">
            <p:oleObj spid="_x0000_s22530" name="Equation" r:id="rId3" imgW="1193760" imgH="812520" progId="Equation.3">
              <p:embed/>
            </p:oleObj>
          </a:graphicData>
        </a:graphic>
      </p:graphicFrame>
      <p:pic>
        <p:nvPicPr>
          <p:cNvPr id="6" name="Picture 5" descr="http://beveragestrading.com/db_images/large/img_3.jpg"/>
          <p:cNvPicPr>
            <a:picLocks noChangeAspect="1" noChangeArrowheads="1"/>
          </p:cNvPicPr>
          <p:nvPr/>
        </p:nvPicPr>
        <p:blipFill>
          <a:blip r:embed="rId4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7072330" y="6215082"/>
            <a:ext cx="1798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5.6cm</a:t>
            </a:r>
          </a:p>
          <a:p>
            <a:r>
              <a:rPr lang="en-US" dirty="0" smtClean="0"/>
              <a:t>height </a:t>
            </a:r>
            <a:r>
              <a:rPr lang="en-US" dirty="0" smtClean="0"/>
              <a:t>of 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181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37</cp:revision>
  <dcterms:created xsi:type="dcterms:W3CDTF">2009-09-06T09:16:40Z</dcterms:created>
  <dcterms:modified xsi:type="dcterms:W3CDTF">2011-01-15T22:55:50Z</dcterms:modified>
</cp:coreProperties>
</file>